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7" r:id="rId3"/>
    <p:sldId id="266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DEHAYE" initials="BD" lastIdx="3" clrIdx="0">
    <p:extLst>
      <p:ext uri="{19B8F6BF-5375-455C-9EA6-DF929625EA0E}">
        <p15:presenceInfo xmlns:p15="http://schemas.microsoft.com/office/powerpoint/2012/main" userId="S-1-5-21-1958020729-3448108107-969568693-1060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5-07-16T10:17:08.890" idx="1">
    <p:pos x="10" y="10"/>
    <p:text>Ne pourrait-on pas afficher la carte de l'Occitanie Pyrénées plutôt que de la Bretagne ?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78CDD-199F-40D6-B54E-CB45243840BB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A1133-1A81-4A56-A0BF-CF21E30471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23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990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19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46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4" y="365128"/>
            <a:ext cx="10515600" cy="71352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353803" y="6542116"/>
            <a:ext cx="823618" cy="287872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</a:lstStyle>
          <a:p>
            <a:fld id="{90F7D937-8C47-D949-9B66-03B4793ACCA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0" y="1078648"/>
            <a:ext cx="12192000" cy="0"/>
          </a:xfrm>
          <a:prstGeom prst="line">
            <a:avLst/>
          </a:prstGeom>
          <a:ln>
            <a:solidFill>
              <a:srgbClr val="EF4C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8201" y="6542116"/>
            <a:ext cx="4193771" cy="287872"/>
          </a:xfrm>
          <a:prstGeom prst="rect">
            <a:avLst/>
          </a:prstGeom>
        </p:spPr>
        <p:txBody>
          <a:bodyPr/>
          <a:lstStyle>
            <a:lvl1pPr>
              <a:defRPr sz="1200" b="0" i="1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</a:lstStyle>
          <a:p>
            <a:r>
              <a:rPr lang="fr-FR" dirty="0" smtClean="0"/>
              <a:t>Présentation DRGO</a:t>
            </a:r>
            <a:endParaRPr lang="fr-FR" dirty="0"/>
          </a:p>
        </p:txBody>
      </p:sp>
      <p:sp>
        <p:nvSpPr>
          <p:cNvPr id="15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762365" y="6542116"/>
            <a:ext cx="1339444" cy="287872"/>
          </a:xfrm>
          <a:prstGeom prst="rect">
            <a:avLst/>
          </a:prstGeom>
        </p:spPr>
        <p:txBody>
          <a:bodyPr/>
          <a:lstStyle>
            <a:lvl1pPr>
              <a:defRPr sz="1200" b="0" i="1">
                <a:solidFill>
                  <a:schemeClr val="tx2"/>
                </a:solidFill>
                <a:latin typeface="Times New Roman" charset="0"/>
                <a:ea typeface="Times New Roman" charset="0"/>
                <a:cs typeface="Times New Roman" charset="0"/>
              </a:defRPr>
            </a:lvl1pPr>
          </a:lstStyle>
          <a:p>
            <a:r>
              <a:rPr lang="fr-FR" dirty="0" smtClean="0"/>
              <a:t>03/04/2018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4"/>
          </p:nvPr>
        </p:nvSpPr>
        <p:spPr>
          <a:xfrm>
            <a:off x="838204" y="1151220"/>
            <a:ext cx="10515600" cy="523689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-14583" y="6465116"/>
            <a:ext cx="12192000" cy="0"/>
          </a:xfrm>
          <a:prstGeom prst="line">
            <a:avLst/>
          </a:prstGeom>
          <a:ln w="3175">
            <a:solidFill>
              <a:srgbClr val="EF4C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9" b="18900"/>
          <a:stretch/>
        </p:blipFill>
        <p:spPr>
          <a:xfrm>
            <a:off x="5624135" y="6508800"/>
            <a:ext cx="15360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895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90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29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077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6418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451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936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8" indent="0">
              <a:buNone/>
              <a:defRPr sz="1000"/>
            </a:lvl7pPr>
            <a:lvl8pPr marL="3200480" indent="0">
              <a:buNone/>
              <a:defRPr sz="1000"/>
            </a:lvl8pPr>
            <a:lvl9pPr marL="3657692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9591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8" indent="0">
              <a:buNone/>
              <a:defRPr sz="2000"/>
            </a:lvl7pPr>
            <a:lvl8pPr marL="3200480" indent="0">
              <a:buNone/>
              <a:defRPr sz="2000"/>
            </a:lvl8pPr>
            <a:lvl9pPr marL="3657692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8" indent="0">
              <a:buNone/>
              <a:defRPr sz="1000"/>
            </a:lvl7pPr>
            <a:lvl8pPr marL="3200480" indent="0">
              <a:buNone/>
              <a:defRPr sz="1000"/>
            </a:lvl8pPr>
            <a:lvl9pPr marL="3657692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03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10E78-855F-4CAD-950B-95A3696A13FE}" type="datetimeFigureOut">
              <a:rPr lang="fr-FR" smtClean="0"/>
              <a:t>29/10/2025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A896A-BB8B-4637-BFF5-06C7488E29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971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hyperlink" Target="mailto:denis.caujolle@inserm.fr" TargetMode="External"/><Relationship Id="rId18" Type="http://schemas.openxmlformats.org/officeDocument/2006/relationships/hyperlink" Target="mailto:remi.gence@inserm.fr" TargetMode="External"/><Relationship Id="rId26" Type="http://schemas.openxmlformats.org/officeDocument/2006/relationships/hyperlink" Target="mailto:claire.medale-giamarchi@inserm.fr" TargetMode="External"/><Relationship Id="rId3" Type="http://schemas.openxmlformats.org/officeDocument/2006/relationships/hyperlink" Target="mailto:nathalie.delanne@inserm.fr" TargetMode="External"/><Relationship Id="rId21" Type="http://schemas.openxmlformats.org/officeDocument/2006/relationships/hyperlink" Target="mailto:latifa.jarrou@inserm.fr" TargetMode="External"/><Relationship Id="rId7" Type="http://schemas.openxmlformats.org/officeDocument/2006/relationships/hyperlink" Target="mailto:lorenne.robert@inserm.fr" TargetMode="External"/><Relationship Id="rId12" Type="http://schemas.openxmlformats.org/officeDocument/2006/relationships/hyperlink" Target="mailto:julie.bordenave@inserm.fr" TargetMode="External"/><Relationship Id="rId17" Type="http://schemas.openxmlformats.org/officeDocument/2006/relationships/hyperlink" Target="mailto:tiphaine.fraineau@inserm.fr" TargetMode="External"/><Relationship Id="rId25" Type="http://schemas.openxmlformats.org/officeDocument/2006/relationships/hyperlink" Target="mailto:laurent.mazzolini@inserm.fr" TargetMode="External"/><Relationship Id="rId33" Type="http://schemas.openxmlformats.org/officeDocument/2006/relationships/hyperlink" Target="mailto:catherine.zanibellato@inserm.fr" TargetMode="External"/><Relationship Id="rId2" Type="http://schemas.openxmlformats.org/officeDocument/2006/relationships/hyperlink" Target="mailto:stephanie.davanzo@inserm.fr" TargetMode="External"/><Relationship Id="rId16" Type="http://schemas.openxmlformats.org/officeDocument/2006/relationships/hyperlink" Target="mailto:manon.farce@inserm.fr" TargetMode="External"/><Relationship Id="rId20" Type="http://schemas.openxmlformats.org/officeDocument/2006/relationships/hyperlink" Target="mailto:sylvie.hebrard@inserm.fr" TargetMode="External"/><Relationship Id="rId29" Type="http://schemas.openxmlformats.org/officeDocument/2006/relationships/hyperlink" Target="mailto:gaelle.perot@inserm.fr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eric.martinez@inserm.fr" TargetMode="External"/><Relationship Id="rId11" Type="http://schemas.openxmlformats.org/officeDocument/2006/relationships/hyperlink" Target="mailto:silvia.arcucci@inserm.fr" TargetMode="External"/><Relationship Id="rId24" Type="http://schemas.openxmlformats.org/officeDocument/2006/relationships/hyperlink" Target="mailto:emilie.martin@inserm.fr" TargetMode="External"/><Relationship Id="rId32" Type="http://schemas.openxmlformats.org/officeDocument/2006/relationships/hyperlink" Target="mailto:lorenzo.scipioni@inserm.fr" TargetMode="External"/><Relationship Id="rId5" Type="http://schemas.openxmlformats.org/officeDocument/2006/relationships/hyperlink" Target="mailto:helene.gros@inserm.fr" TargetMode="External"/><Relationship Id="rId15" Type="http://schemas.openxmlformats.org/officeDocument/2006/relationships/hyperlink" Target="mailto:pascal.clerc@inserm.fr" TargetMode="External"/><Relationship Id="rId23" Type="http://schemas.openxmlformats.org/officeDocument/2006/relationships/hyperlink" Target="mailto:myriam.maixent@inserm.fr" TargetMode="External"/><Relationship Id="rId28" Type="http://schemas.openxmlformats.org/officeDocument/2006/relationships/hyperlink" Target="mailto:yvan.nicaise@inserm.fr" TargetMode="External"/><Relationship Id="rId10" Type="http://schemas.openxmlformats.org/officeDocument/2006/relationships/hyperlink" Target="mailto:catherine.ordener@inserm.fr" TargetMode="External"/><Relationship Id="rId19" Type="http://schemas.openxmlformats.org/officeDocument/2006/relationships/hyperlink" Target="mailto:naima.hanoun@inserm.fr" TargetMode="External"/><Relationship Id="rId31" Type="http://schemas.openxmlformats.org/officeDocument/2006/relationships/hyperlink" Target="mailto:nathalie.saint-laurent@inserm.fr" TargetMode="External"/><Relationship Id="rId4" Type="http://schemas.openxmlformats.org/officeDocument/2006/relationships/hyperlink" Target="mailto:caroline.mariller@inserm.fr" TargetMode="External"/><Relationship Id="rId9" Type="http://schemas.openxmlformats.org/officeDocument/2006/relationships/hyperlink" Target="mailto:nathalie.perez@inserm.fr" TargetMode="External"/><Relationship Id="rId14" Type="http://schemas.openxmlformats.org/officeDocument/2006/relationships/hyperlink" Target="mailto:nadege.carrie@inserm.fr" TargetMode="External"/><Relationship Id="rId22" Type="http://schemas.openxmlformats.org/officeDocument/2006/relationships/hyperlink" Target="mailto:olivia.lanvin@inserm.fr" TargetMode="External"/><Relationship Id="rId27" Type="http://schemas.openxmlformats.org/officeDocument/2006/relationships/hyperlink" Target="mailto:elodie.mucher@inserm.fr" TargetMode="External"/><Relationship Id="rId30" Type="http://schemas.openxmlformats.org/officeDocument/2006/relationships/hyperlink" Target="mailto:marie-pierre.puissegur@inserm.fr" TargetMode="External"/><Relationship Id="rId8" Type="http://schemas.openxmlformats.org/officeDocument/2006/relationships/hyperlink" Target="mailto:laurence.mabile@univ-tlse3.fr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fatima.lfaqihi@inserm.fr" TargetMode="External"/><Relationship Id="rId13" Type="http://schemas.openxmlformats.org/officeDocument/2006/relationships/hyperlink" Target="mailto:corine.perals@inserm.fr" TargetMode="External"/><Relationship Id="rId18" Type="http://schemas.openxmlformats.org/officeDocument/2006/relationships/hyperlink" Target="mailto:pauline.bessede@inserm,fr" TargetMode="External"/><Relationship Id="rId26" Type="http://schemas.openxmlformats.org/officeDocument/2006/relationships/hyperlink" Target="mailto:francoise.pujol@inserm.fr" TargetMode="External"/><Relationship Id="rId3" Type="http://schemas.openxmlformats.org/officeDocument/2006/relationships/hyperlink" Target="mailto:emilie.bassot@inserm.fr" TargetMode="External"/><Relationship Id="rId21" Type="http://schemas.openxmlformats.org/officeDocument/2006/relationships/hyperlink" Target="mailto:nancy.geoffre@inserm.fr" TargetMode="External"/><Relationship Id="rId7" Type="http://schemas.openxmlformats.org/officeDocument/2006/relationships/hyperlink" Target="mailto:anne-laure.iscache@inserm.fr" TargetMode="External"/><Relationship Id="rId12" Type="http://schemas.openxmlformats.org/officeDocument/2006/relationships/hyperlink" Target="mailto:geraldine.offer@inserm.fr" TargetMode="External"/><Relationship Id="rId17" Type="http://schemas.openxmlformats.org/officeDocument/2006/relationships/hyperlink" Target="mailto:sabrina.benaouadi@inserm.fr" TargetMode="External"/><Relationship Id="rId25" Type="http://schemas.openxmlformats.org/officeDocument/2006/relationships/hyperlink" Target="mailto:nicolas.pataluch@inserm.fr" TargetMode="External"/><Relationship Id="rId2" Type="http://schemas.openxmlformats.org/officeDocument/2006/relationships/hyperlink" Target="mailto:claude.watrin@inserm.fr" TargetMode="External"/><Relationship Id="rId16" Type="http://schemas.openxmlformats.org/officeDocument/2006/relationships/hyperlink" Target="mailto:pauline.auriol@inserm.fr" TargetMode="External"/><Relationship Id="rId20" Type="http://schemas.openxmlformats.org/officeDocument/2006/relationships/hyperlink" Target="mailto:guillaume.combes@inserm.fr" TargetMode="External"/><Relationship Id="rId29" Type="http://schemas.openxmlformats.org/officeDocument/2006/relationships/hyperlink" Target="mailto:xavier.sudre@inserm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everine.courrech@inserm.fr" TargetMode="External"/><Relationship Id="rId11" Type="http://schemas.openxmlformats.org/officeDocument/2006/relationships/hyperlink" Target="mailto:mailys.mouysset@inserm.fr" TargetMode="External"/><Relationship Id="rId24" Type="http://schemas.openxmlformats.org/officeDocument/2006/relationships/hyperlink" Target="mailto:marie.marques@inserm.fr" TargetMode="External"/><Relationship Id="rId5" Type="http://schemas.openxmlformats.org/officeDocument/2006/relationships/hyperlink" Target="mailto:claire.cenac@inserm.fr" TargetMode="External"/><Relationship Id="rId15" Type="http://schemas.openxmlformats.org/officeDocument/2006/relationships/hyperlink" Target="mailto:nelly.rouquie@inserm.fr" TargetMode="External"/><Relationship Id="rId23" Type="http://schemas.openxmlformats.org/officeDocument/2006/relationships/hyperlink" Target="mailto:Alexandre.lucas@inserm.fr" TargetMode="External"/><Relationship Id="rId28" Type="http://schemas.openxmlformats.org/officeDocument/2006/relationships/hyperlink" Target="mailto:christele.segura@inserm.fr" TargetMode="External"/><Relationship Id="rId10" Type="http://schemas.openxmlformats.org/officeDocument/2006/relationships/hyperlink" Target="mailto:emilie.maure@inserm.fr" TargetMode="External"/><Relationship Id="rId19" Type="http://schemas.openxmlformats.org/officeDocument/2006/relationships/hyperlink" Target="mailto:gaetan.chicanne@inserm.fr" TargetMode="External"/><Relationship Id="rId4" Type="http://schemas.openxmlformats.org/officeDocument/2006/relationships/hyperlink" Target="mailto:nicolas.beton@inserm.fr" TargetMode="External"/><Relationship Id="rId9" Type="http://schemas.openxmlformats.org/officeDocument/2006/relationships/hyperlink" Target="mailto:helene.martin@inserm.fr" TargetMode="External"/><Relationship Id="rId14" Type="http://schemas.openxmlformats.org/officeDocument/2006/relationships/hyperlink" Target="mailto:raphaelle.romieu-mourez@inserm.fr" TargetMode="External"/><Relationship Id="rId22" Type="http://schemas.openxmlformats.org/officeDocument/2006/relationships/hyperlink" Target="mailto:pauline.le-faouder@inserm.fr" TargetMode="External"/><Relationship Id="rId27" Type="http://schemas.openxmlformats.org/officeDocument/2006/relationships/hyperlink" Target="mailto:muriel.quaranta-nicaise@inserm.fr" TargetMode="External"/><Relationship Id="rId30" Type="http://schemas.openxmlformats.org/officeDocument/2006/relationships/hyperlink" Target="mailto:alexia.zakaroff@inserm.fr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rachel.balouzat@inserm.fr" TargetMode="External"/><Relationship Id="rId13" Type="http://schemas.openxmlformats.org/officeDocument/2006/relationships/hyperlink" Target="mailto:samantha.milia@inserm.fr" TargetMode="External"/><Relationship Id="rId18" Type="http://schemas.openxmlformats.org/officeDocument/2006/relationships/hyperlink" Target="mailto:caroline.nevoit@inserm.fr" TargetMode="External"/><Relationship Id="rId3" Type="http://schemas.openxmlformats.org/officeDocument/2006/relationships/hyperlink" Target="mailto:celine.besson@inserm.fr" TargetMode="External"/><Relationship Id="rId7" Type="http://schemas.openxmlformats.org/officeDocument/2006/relationships/hyperlink" Target="mailto:sandrine.menard@inserm.fr" TargetMode="External"/><Relationship Id="rId12" Type="http://schemas.openxmlformats.org/officeDocument/2006/relationships/hyperlink" Target="mailto:marie.lulka@inserm.fr" TargetMode="External"/><Relationship Id="rId17" Type="http://schemas.openxmlformats.org/officeDocument/2006/relationships/hyperlink" Target="mailto:benedicte.bertrand1@univ-tlse3.fr" TargetMode="External"/><Relationship Id="rId2" Type="http://schemas.openxmlformats.org/officeDocument/2006/relationships/hyperlink" Target="mailto:claude.watrin@inserm.fr" TargetMode="External"/><Relationship Id="rId16" Type="http://schemas.openxmlformats.org/officeDocument/2006/relationships/hyperlink" Target="mailto:mireille.andre@inserm.fr" TargetMode="External"/><Relationship Id="rId20" Type="http://schemas.openxmlformats.org/officeDocument/2006/relationships/hyperlink" Target="mailto:moreno.mart@chu-toulouse.fr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david.sagnat@inserm.fr" TargetMode="External"/><Relationship Id="rId11" Type="http://schemas.openxmlformats.org/officeDocument/2006/relationships/hyperlink" Target="mailto:romain.ecalard@inserm.fr" TargetMode="External"/><Relationship Id="rId5" Type="http://schemas.openxmlformats.org/officeDocument/2006/relationships/hyperlink" Target="mailto:marie.penary@inserm.fr" TargetMode="External"/><Relationship Id="rId15" Type="http://schemas.openxmlformats.org/officeDocument/2006/relationships/hyperlink" Target="mailto:morgane.rousseau@inserm.fr" TargetMode="External"/><Relationship Id="rId10" Type="http://schemas.openxmlformats.org/officeDocument/2006/relationships/hyperlink" Target="mailto:deborah.campayo@inserm.fr" TargetMode="External"/><Relationship Id="rId19" Type="http://schemas.openxmlformats.org/officeDocument/2006/relationships/hyperlink" Target="mailto:remy.touron@inserm.fr" TargetMode="External"/><Relationship Id="rId4" Type="http://schemas.openxmlformats.org/officeDocument/2006/relationships/hyperlink" Target="mailto:catherine.blanpied@inserm.fr" TargetMode="External"/><Relationship Id="rId9" Type="http://schemas.openxmlformats.org/officeDocument/2006/relationships/hyperlink" Target="mailto:cedric.baudelin@inserm.fr" TargetMode="External"/><Relationship Id="rId14" Type="http://schemas.openxmlformats.org/officeDocument/2006/relationships/hyperlink" Target="mailto:carine.pestourie@inserm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847851" y="333376"/>
            <a:ext cx="84248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AutoNum type="alphaLcParenR"/>
              <a:defRPr/>
            </a:pPr>
            <a:endParaRPr lang="fr-FR" sz="2000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596008" y="65379"/>
            <a:ext cx="8928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b="1" dirty="0"/>
              <a:t>La Délégation Régionale Inserm Occitanie Pyrénées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975" y="1012344"/>
            <a:ext cx="2090234" cy="133384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060282" y="1175238"/>
            <a:ext cx="2452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/>
              <a:t>12</a:t>
            </a:r>
            <a:r>
              <a:rPr lang="fr-FR" sz="1200" dirty="0"/>
              <a:t> structures de recherche </a:t>
            </a:r>
          </a:p>
          <a:p>
            <a:r>
              <a:rPr lang="fr-FR" sz="1200" dirty="0"/>
              <a:t>  </a:t>
            </a:r>
            <a:r>
              <a:rPr lang="fr-FR" sz="1200" b="1" dirty="0"/>
              <a:t>8 </a:t>
            </a:r>
            <a:r>
              <a:rPr lang="fr-FR" sz="1200" dirty="0"/>
              <a:t>unités de recherche</a:t>
            </a:r>
          </a:p>
          <a:p>
            <a:r>
              <a:rPr lang="fr-FR" sz="1200" dirty="0"/>
              <a:t>  </a:t>
            </a:r>
            <a:r>
              <a:rPr lang="fr-FR" sz="1200" b="1" dirty="0"/>
              <a:t>1</a:t>
            </a:r>
            <a:r>
              <a:rPr lang="fr-FR" sz="1200" dirty="0"/>
              <a:t>  ERL</a:t>
            </a:r>
          </a:p>
          <a:p>
            <a:r>
              <a:rPr lang="fr-FR" sz="1200" dirty="0"/>
              <a:t>  </a:t>
            </a:r>
            <a:r>
              <a:rPr lang="fr-FR" sz="1200" b="1" dirty="0"/>
              <a:t>1</a:t>
            </a:r>
            <a:r>
              <a:rPr lang="fr-FR" sz="1200" dirty="0"/>
              <a:t> centre d’investigation clinique </a:t>
            </a:r>
          </a:p>
          <a:p>
            <a:r>
              <a:rPr lang="fr-FR" sz="1200" b="1" dirty="0"/>
              <a:t>  2</a:t>
            </a:r>
            <a:r>
              <a:rPr lang="fr-FR" sz="1200" dirty="0"/>
              <a:t> unités de service </a:t>
            </a:r>
          </a:p>
          <a:p>
            <a:r>
              <a:rPr lang="fr-FR" sz="1200" b="1" dirty="0"/>
              <a:t>  1</a:t>
            </a:r>
            <a:r>
              <a:rPr lang="fr-FR" sz="1200" dirty="0"/>
              <a:t> Délégation Régionale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066" y="2611809"/>
            <a:ext cx="1114121" cy="131003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851626" y="2831995"/>
            <a:ext cx="220865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1300</a:t>
            </a:r>
            <a:r>
              <a:rPr lang="fr-FR" sz="1200" dirty="0"/>
              <a:t> personnels dans les laboratoires Inserm Occitanie-Pyrénées </a:t>
            </a:r>
          </a:p>
          <a:p>
            <a:r>
              <a:rPr lang="fr-FR" sz="1200" dirty="0"/>
              <a:t>Dont </a:t>
            </a:r>
            <a:r>
              <a:rPr lang="fr-FR" sz="1400" b="1" dirty="0" smtClean="0"/>
              <a:t>670</a:t>
            </a:r>
            <a:r>
              <a:rPr lang="fr-FR" sz="1200" dirty="0" smtClean="0"/>
              <a:t> </a:t>
            </a:r>
            <a:r>
              <a:rPr lang="fr-FR" sz="1200" dirty="0"/>
              <a:t>agents Inserm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183" y="3835054"/>
            <a:ext cx="1295400" cy="14097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45671" y="4254734"/>
            <a:ext cx="1687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600</a:t>
            </a:r>
            <a:r>
              <a:rPr lang="fr-FR" sz="1200" dirty="0"/>
              <a:t> contrats de recherche gérés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7864" y="5080069"/>
            <a:ext cx="1076325" cy="12774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052183" y="5774941"/>
            <a:ext cx="20080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Près de </a:t>
            </a:r>
            <a:r>
              <a:rPr lang="fr-FR" sz="1400" b="1" dirty="0"/>
              <a:t>21,9 million d’€ </a:t>
            </a:r>
            <a:r>
              <a:rPr lang="fr-FR" sz="1200" dirty="0"/>
              <a:t>de budget annuel </a:t>
            </a:r>
          </a:p>
        </p:txBody>
      </p:sp>
    </p:spTree>
    <p:extLst>
      <p:ext uri="{BB962C8B-B14F-4D97-AF65-F5344CB8AC3E}">
        <p14:creationId xmlns:p14="http://schemas.microsoft.com/office/powerpoint/2010/main" val="2722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712788"/>
          </a:xfrm>
        </p:spPr>
        <p:txBody>
          <a:bodyPr>
            <a:normAutofit/>
          </a:bodyPr>
          <a:lstStyle/>
          <a:p>
            <a:pPr algn="ctr"/>
            <a:r>
              <a:rPr lang="fr-FR" sz="3600" dirty="0"/>
              <a:t>Adresse des unités de la DR Occitanie Pyrénées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4294967295"/>
          </p:nvPr>
        </p:nvSpPr>
        <p:spPr>
          <a:xfrm>
            <a:off x="0" y="1150938"/>
            <a:ext cx="10515600" cy="52371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1600" dirty="0"/>
          </a:p>
          <a:p>
            <a:pPr marL="0" indent="0">
              <a:buNone/>
            </a:pPr>
            <a:endParaRPr lang="fr-FR" sz="16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701435" y="959501"/>
            <a:ext cx="6242754" cy="5620035"/>
            <a:chOff x="2701435" y="959501"/>
            <a:chExt cx="6242754" cy="5620035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01435" y="959501"/>
              <a:ext cx="6242754" cy="562003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701435" y="2962656"/>
              <a:ext cx="4833221" cy="4663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8791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6513" y="2"/>
            <a:ext cx="10515600" cy="713521"/>
          </a:xfrm>
        </p:spPr>
        <p:txBody>
          <a:bodyPr>
            <a:noAutofit/>
          </a:bodyPr>
          <a:lstStyle/>
          <a:p>
            <a:pPr algn="ctr"/>
            <a:r>
              <a:rPr lang="fr-FR" sz="2800" dirty="0">
                <a:solidFill>
                  <a:schemeClr val="tx1"/>
                </a:solidFill>
              </a:rPr>
              <a:t>Coordonnées des correspondants pour la DR Occitanie </a:t>
            </a:r>
            <a:r>
              <a:rPr lang="fr-FR" sz="2800" dirty="0" smtClean="0">
                <a:solidFill>
                  <a:schemeClr val="tx1"/>
                </a:solidFill>
              </a:rPr>
              <a:t>Pyrénées</a:t>
            </a:r>
            <a:br>
              <a:rPr lang="fr-FR" sz="2800" dirty="0" smtClean="0">
                <a:solidFill>
                  <a:schemeClr val="tx1"/>
                </a:solidFill>
              </a:rPr>
            </a:br>
            <a:r>
              <a:rPr lang="fr-FR" sz="1600" i="1" dirty="0" smtClean="0">
                <a:solidFill>
                  <a:schemeClr val="tx1"/>
                </a:solidFill>
              </a:rPr>
              <a:t>Chargé(e)s et assistant(e)s de prévention </a:t>
            </a:r>
            <a:endParaRPr lang="fr-FR" sz="1600" i="1" dirty="0">
              <a:solidFill>
                <a:schemeClr val="tx1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047460"/>
              </p:ext>
            </p:extLst>
          </p:nvPr>
        </p:nvGraphicFramePr>
        <p:xfrm>
          <a:off x="644769" y="1246188"/>
          <a:ext cx="11101753" cy="43670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5603">
                  <a:extLst>
                    <a:ext uri="{9D8B030D-6E8A-4147-A177-3AD203B41FA5}">
                      <a16:colId xmlns:a16="http://schemas.microsoft.com/office/drawing/2014/main" val="2164549795"/>
                    </a:ext>
                  </a:extLst>
                </a:gridCol>
                <a:gridCol w="1638793">
                  <a:extLst>
                    <a:ext uri="{9D8B030D-6E8A-4147-A177-3AD203B41FA5}">
                      <a16:colId xmlns:a16="http://schemas.microsoft.com/office/drawing/2014/main" val="690718060"/>
                    </a:ext>
                  </a:extLst>
                </a:gridCol>
                <a:gridCol w="1287622">
                  <a:extLst>
                    <a:ext uri="{9D8B030D-6E8A-4147-A177-3AD203B41FA5}">
                      <a16:colId xmlns:a16="http://schemas.microsoft.com/office/drawing/2014/main" val="791840883"/>
                    </a:ext>
                  </a:extLst>
                </a:gridCol>
                <a:gridCol w="2117660">
                  <a:extLst>
                    <a:ext uri="{9D8B030D-6E8A-4147-A177-3AD203B41FA5}">
                      <a16:colId xmlns:a16="http://schemas.microsoft.com/office/drawing/2014/main" val="1739634130"/>
                    </a:ext>
                  </a:extLst>
                </a:gridCol>
                <a:gridCol w="2117660">
                  <a:extLst>
                    <a:ext uri="{9D8B030D-6E8A-4147-A177-3AD203B41FA5}">
                      <a16:colId xmlns:a16="http://schemas.microsoft.com/office/drawing/2014/main" val="3355699646"/>
                    </a:ext>
                  </a:extLst>
                </a:gridCol>
                <a:gridCol w="1234415">
                  <a:extLst>
                    <a:ext uri="{9D8B030D-6E8A-4147-A177-3AD203B41FA5}">
                      <a16:colId xmlns:a16="http://schemas.microsoft.com/office/drawing/2014/main" val="512224157"/>
                    </a:ext>
                  </a:extLst>
                </a:gridCol>
              </a:tblGrid>
              <a:tr h="38663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Unité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Adresse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Prénom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Email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Tél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46492"/>
                  </a:ext>
                </a:extLst>
              </a:tr>
              <a:tr h="16229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Délégation 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Régionale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11 boulevard des Récollets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31078 Toulouse Cedex 4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DAVANZO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Stéphanie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"/>
                        </a:rPr>
                        <a:t>stephanie.davanzo@inserm.fr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06 59 55 16 38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896076211"/>
                  </a:ext>
                </a:extLst>
              </a:tr>
              <a:tr h="16229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DELANNE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Nathalie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3"/>
                        </a:rPr>
                        <a:t>nathalie.delanne@inserm.fr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06 18 55 12 44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596117267"/>
                  </a:ext>
                </a:extLst>
              </a:tr>
              <a:tr h="15274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MARILLER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Caroline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4"/>
                        </a:rPr>
                        <a:t>caroline.mariller@inserm.fr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05 62 74 45 63 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3027274621"/>
                  </a:ext>
                </a:extLst>
              </a:tr>
              <a:tr h="158792"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U1214 TONIC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UT3/Inserm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rgbClr val="00B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CHU </a:t>
                      </a:r>
                      <a:r>
                        <a:rPr lang="fr-FR" sz="600" u="none" strike="noStrike" dirty="0" err="1">
                          <a:effectLst/>
                        </a:rPr>
                        <a:t>Purpan</a:t>
                      </a:r>
                      <a:r>
                        <a:rPr lang="fr-FR" sz="600" u="none" strike="noStrike" dirty="0">
                          <a:effectLst/>
                        </a:rPr>
                        <a:t/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Pavillon Baudot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Place du Dr Joseph </a:t>
                      </a:r>
                      <a:r>
                        <a:rPr lang="fr-FR" sz="600" u="none" strike="noStrike" dirty="0" err="1">
                          <a:effectLst/>
                        </a:rPr>
                        <a:t>Baylac</a:t>
                      </a:r>
                      <a:r>
                        <a:rPr lang="fr-FR" sz="600" u="none" strike="noStrike" dirty="0">
                          <a:effectLst/>
                        </a:rPr>
                        <a:t/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31024 Toulouse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GROS-DAGNAC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Hélène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5"/>
                        </a:rPr>
                        <a:t>helene.gros@inserm.fr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05 62 74 61 22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157819778"/>
                  </a:ext>
                </a:extLst>
              </a:tr>
              <a:tr h="15879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MARTINEZ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Eric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6"/>
                        </a:rPr>
                        <a:t>eric.martinez@inserm.fr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05 62 74 61 98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978084421"/>
                  </a:ext>
                </a:extLst>
              </a:tr>
              <a:tr h="15879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ROBERT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Lorenne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7"/>
                        </a:rPr>
                        <a:t>lorenne.robert@inserm.fr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05 62 74 61 81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127997488"/>
                  </a:ext>
                </a:extLst>
              </a:tr>
              <a:tr h="28067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U1295 CERPOP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UT3/Inserm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Faculté de Médecine </a:t>
                      </a:r>
                      <a:r>
                        <a:rPr lang="fr-FR" sz="600" u="none" strike="noStrike" dirty="0" err="1">
                          <a:effectLst/>
                        </a:rPr>
                        <a:t>Purpan</a:t>
                      </a:r>
                      <a:r>
                        <a:rPr lang="fr-FR" sz="600" u="none" strike="noStrike" dirty="0">
                          <a:effectLst/>
                        </a:rPr>
                        <a:t/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37 allée jules Guesde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31000 Toulouse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MABILE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Laurence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8"/>
                        </a:rPr>
                        <a:t>laurence.mabile@univ-tlse3.fr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05 61 14 56 47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700082869"/>
                  </a:ext>
                </a:extLst>
              </a:tr>
              <a:tr h="10023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PEREZ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Nathalie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9"/>
                        </a:rPr>
                        <a:t>nathalie.perez@inserm.fr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05 61 14 59 63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4289918240"/>
                  </a:ext>
                </a:extLst>
              </a:tr>
              <a:tr h="3341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U1037 CRCT UMR5071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UT3/CNRS/Inserm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 err="1">
                          <a:effectLst/>
                        </a:rPr>
                        <a:t>Oncopole</a:t>
                      </a:r>
                      <a:r>
                        <a:rPr lang="fr-FR" sz="600" u="none" strike="noStrike" dirty="0">
                          <a:effectLst/>
                        </a:rPr>
                        <a:t/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2 Avenue Hubert Curien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31100 Toulouse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ORDENER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Catherine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10"/>
                        </a:rPr>
                        <a:t>catherine.ordener@inserm.fr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05 82 74 15 93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246082057"/>
                  </a:ext>
                </a:extLst>
              </a:tr>
              <a:tr h="1909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17 SygDyn - Bâtiment A - 2ème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 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ARCUCCI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Silvia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1"/>
                        </a:rPr>
                        <a:t>silvia.arcucci@inserm.fr</a:t>
                      </a:r>
                      <a:endParaRPr lang="fr-FR" sz="500" b="0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05 82 74 17 31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06 45 79 83 80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480453549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21 - Bâtiment B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 </a:t>
                      </a:r>
                      <a:endParaRPr lang="fr-FR" sz="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BORDENAVE</a:t>
                      </a:r>
                      <a:endParaRPr lang="fr-FR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Julie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2"/>
                        </a:rPr>
                        <a:t>julie.bordenave@inserm.fr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05 82 74 17 74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070376435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Magazin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 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CAUJOLLE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Denis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13"/>
                        </a:rPr>
                        <a:t>denis.caujolle@inserm.fr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05 82 74 15 77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3592700041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13 - Bâtiment B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 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CARRIE CONSTANTIN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Nadège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14"/>
                        </a:rPr>
                        <a:t>nadege.carrie@inserm.fr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05 82 74 17 56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399002012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6 - Bâtiment B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CLERC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Pascal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15"/>
                        </a:rPr>
                        <a:t>pascal.clerc@inserm.fr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05 31 22 41 04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908156769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Pôle technique - Plateau de cytométrie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FARCE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Manon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16"/>
                        </a:rPr>
                        <a:t>manon.farce@inserm.fr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05 82 74 16 01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216674486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Pôle technologique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GAUTHIER FRAINEAU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Tiphaine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7"/>
                        </a:rPr>
                        <a:t>tiphaine.fraineau@inserm.fr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05 82 74 15 98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1006387119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3 - Bâtiment A - 2ème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GENCE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Rémi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18"/>
                        </a:rPr>
                        <a:t>remi.gence@inserm.fr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05 82 74 16 15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94021609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10 - Bâtiment A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HANOUN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Naïma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19"/>
                        </a:rPr>
                        <a:t>naima.hanoun@inserm.fr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05 82 74 16 40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1561598553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16 - Bâtiment C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HEBRARD 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Sylvie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20"/>
                        </a:rPr>
                        <a:t>sylvie.hebrard@inserm.fr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05 82 74 17 60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163589584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18 - Batiment A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JARROU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Latifa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21"/>
                        </a:rPr>
                        <a:t>latifa.jarrou@inserm.fr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05 82 74 17 35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453956351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9 - Bâtiment C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LANVIN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Olivia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22"/>
                        </a:rPr>
                        <a:t>olivia.lanvin@inserm.fr</a:t>
                      </a:r>
                      <a:endParaRPr lang="fr-FR" sz="500" b="0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05 82 74 16 35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2708640373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1 - Batiment C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MAIXENT</a:t>
                      </a:r>
                      <a:endParaRPr lang="fr-FR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Myriam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23"/>
                        </a:rPr>
                        <a:t>myriam.maixent@inserm.fr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05 82 74 17 41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1411181688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Services supports du CRCT (activité tertiaire)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MARTIN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Emilie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24"/>
                        </a:rPr>
                        <a:t>emilie.martin@inserm.fr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05 82 74 17 52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2219403520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7 - Bâtiment C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MAZZOLINI</a:t>
                      </a:r>
                      <a:endParaRPr lang="fr-FR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Laurent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25"/>
                        </a:rPr>
                        <a:t>laurent.mazzolini@inserm.fr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05 82 74 16 35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453487602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Admninistration / Supports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MEDALE GIAMARCHI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Claire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6"/>
                        </a:rPr>
                        <a:t>claire.medale-giamarchi@inserm.fr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05 82 74 16 49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2990023786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4 Mélasphinx - Bâtiment C - 2ème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MUCHER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Elodie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27"/>
                        </a:rPr>
                        <a:t>elodie.mucher@inserm.fr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05 82 74 16 18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4132505158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11 - Bâtiment A - 2ème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NICAISE</a:t>
                      </a:r>
                      <a:endParaRPr lang="fr-FR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Yvan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28"/>
                        </a:rPr>
                        <a:t>yvan.nicaise@inserm.fr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4188090753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19 - Bâtiment B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PEROT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Gaëlle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29"/>
                        </a:rPr>
                        <a:t>gaelle.perot@inserm.fr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05 82 74 17 23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4142071771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20 - Bâtiment B - 4ème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PUISSEGUR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Marie-Pierre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30"/>
                        </a:rPr>
                        <a:t>marie-pierre.puissegur@inserm.fr</a:t>
                      </a:r>
                      <a:endParaRPr lang="fr-FR" sz="500" b="0" i="0" u="sng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>
                          <a:effectLst/>
                        </a:rPr>
                        <a:t>05 82 74 17 73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3738416191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Pôle techno - Plateau protéomique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SAINT-LAURENT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Nathalie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31"/>
                        </a:rPr>
                        <a:t>nathalie.saint-laurent@inserm.fr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05 82 74 15 92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2179379280"/>
                  </a:ext>
                </a:extLst>
              </a:tr>
              <a:tr h="95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22 - Bâtiment B - 2ème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SCIPIONI</a:t>
                      </a:r>
                      <a:endParaRPr lang="fr-FR" sz="6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Lorenzo</a:t>
                      </a:r>
                      <a:endParaRPr lang="fr-FR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32"/>
                        </a:rPr>
                        <a:t>lorenzo.scipioni@inserm.fr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extLst>
                  <a:ext uri="{0D108BD9-81ED-4DB2-BD59-A6C34878D82A}">
                    <a16:rowId xmlns:a16="http://schemas.microsoft.com/office/drawing/2014/main" val="1825935576"/>
                  </a:ext>
                </a:extLst>
              </a:tr>
              <a:tr h="10023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Equipe 5 - Bâtiment A - 3ème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ZANIBELLATO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Catherine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33"/>
                        </a:rPr>
                        <a:t>catherine.zanibellato@inserm.fr</a:t>
                      </a:r>
                      <a:endParaRPr lang="fr-FR" sz="600" b="0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u="none" strike="noStrike" dirty="0">
                          <a:effectLst/>
                        </a:rPr>
                        <a:t>05 82 74 16 46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b"/>
                </a:tc>
                <a:extLst>
                  <a:ext uri="{0D108BD9-81ED-4DB2-BD59-A6C34878D82A}">
                    <a16:rowId xmlns:a16="http://schemas.microsoft.com/office/drawing/2014/main" val="3002423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46513" y="2"/>
            <a:ext cx="10515600" cy="7135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 smtClean="0"/>
              <a:t>Coordonnées des correspondants pour la DR Occitanie Pyrénées</a:t>
            </a:r>
            <a:br>
              <a:rPr lang="fr-FR" sz="2800" dirty="0" smtClean="0"/>
            </a:br>
            <a:r>
              <a:rPr lang="fr-FR" sz="1600" i="1" dirty="0" smtClean="0"/>
              <a:t>Chargé(e)s et assistant(e)s de prévention </a:t>
            </a:r>
            <a:endParaRPr lang="fr-FR" sz="1600" i="1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644188"/>
              </p:ext>
            </p:extLst>
          </p:nvPr>
        </p:nvGraphicFramePr>
        <p:xfrm>
          <a:off x="2562225" y="1254125"/>
          <a:ext cx="6122893" cy="46449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1381">
                  <a:extLst>
                    <a:ext uri="{9D8B030D-6E8A-4147-A177-3AD203B41FA5}">
                      <a16:colId xmlns:a16="http://schemas.microsoft.com/office/drawing/2014/main" val="1992020211"/>
                    </a:ext>
                  </a:extLst>
                </a:gridCol>
                <a:gridCol w="988133">
                  <a:extLst>
                    <a:ext uri="{9D8B030D-6E8A-4147-A177-3AD203B41FA5}">
                      <a16:colId xmlns:a16="http://schemas.microsoft.com/office/drawing/2014/main" val="1022629789"/>
                    </a:ext>
                  </a:extLst>
                </a:gridCol>
                <a:gridCol w="776390">
                  <a:extLst>
                    <a:ext uri="{9D8B030D-6E8A-4147-A177-3AD203B41FA5}">
                      <a16:colId xmlns:a16="http://schemas.microsoft.com/office/drawing/2014/main" val="3362810708"/>
                    </a:ext>
                  </a:extLst>
                </a:gridCol>
                <a:gridCol w="705809">
                  <a:extLst>
                    <a:ext uri="{9D8B030D-6E8A-4147-A177-3AD203B41FA5}">
                      <a16:colId xmlns:a16="http://schemas.microsoft.com/office/drawing/2014/main" val="4002271758"/>
                    </a:ext>
                  </a:extLst>
                </a:gridCol>
                <a:gridCol w="1276872">
                  <a:extLst>
                    <a:ext uri="{9D8B030D-6E8A-4147-A177-3AD203B41FA5}">
                      <a16:colId xmlns:a16="http://schemas.microsoft.com/office/drawing/2014/main" val="2808223173"/>
                    </a:ext>
                  </a:extLst>
                </a:gridCol>
                <a:gridCol w="744308">
                  <a:extLst>
                    <a:ext uri="{9D8B030D-6E8A-4147-A177-3AD203B41FA5}">
                      <a16:colId xmlns:a16="http://schemas.microsoft.com/office/drawing/2014/main" val="540451037"/>
                    </a:ext>
                  </a:extLst>
                </a:gridCol>
              </a:tblGrid>
              <a:tr h="486156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Unité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Adresse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Prénom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Email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Tél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598746"/>
                  </a:ext>
                </a:extLst>
              </a:tr>
              <a:tr h="4861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U1291 INFINITY UMR5051</a:t>
                      </a:r>
                      <a:br>
                        <a:rPr lang="fr-FR" sz="600" u="none" strike="noStrike" dirty="0">
                          <a:effectLst/>
                        </a:rPr>
                      </a:br>
                      <a:r>
                        <a:rPr lang="fr-FR" sz="600" u="none" strike="noStrike" dirty="0">
                          <a:effectLst/>
                        </a:rPr>
                        <a:t>UT3/CNRS/Inserm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CHU Purpan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Batiment A - Batiment B - Batiment F - Batiment C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BP 3028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31024 Toulouse cedex 3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WATRIN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Claude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"/>
                        </a:rPr>
                        <a:t>claude.watrin@inserm.fr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06 / 06 03 31 69 22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146103666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Bât. A 1er étage équipe Blanchard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BASSOT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Emilie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3"/>
                        </a:rPr>
                        <a:t>emilie.bassot@inserm.fr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05 62 74 45 89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193257881"/>
                  </a:ext>
                </a:extLst>
              </a:tr>
              <a:tr h="192537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A 2ème étage équipe Poupot/Ausseil et Jabrane-Ferrat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BETON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Nicolas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4"/>
                        </a:rPr>
                        <a:t>nicolas.beton@inserm.fr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05 62 74 86 55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642777034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A 2ème étage Equipe Guéry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CENAC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Claire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5"/>
                        </a:rPr>
                        <a:t>claire.cenac@inserm.fr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05 62 74 45 34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3020905437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C - Equipe Simon/Reber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COURRECH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Séverine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6"/>
                        </a:rPr>
                        <a:t>severine.courrech@inserm.fr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05 61 15 84 15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4112688912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F 2 e étage plateaux cytométrie imagerie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ISCACHE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Anne-Laure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sng" strike="noStrike">
                          <a:effectLst/>
                          <a:hlinkClick r:id="rId7"/>
                        </a:rPr>
                        <a:t>anne-laure.iscache@inserm.fr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05 62 74 83 90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385779665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F 2 e étage plateaux cytométrie imagerie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L'FAQIHI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Fatima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8"/>
                        </a:rPr>
                        <a:t>fatima.lfaqihi@inserm.fr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05 62 74 83 90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054557165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B 4ème étage - Equipe Dunia / Malnou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MARTIN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Hélène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9"/>
                        </a:rPr>
                        <a:t>helene.martin@inserm.fr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05 62 74 45 11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068007928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C 3ème étage - Equipe Laurent REBER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MAURE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Emilie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0"/>
                        </a:rPr>
                        <a:t>emilie.maure@inserm.fr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05 67 76 11 85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916310201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B 3ème étage equipe Diaz Munoz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MOUYSSET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Mailys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11"/>
                        </a:rPr>
                        <a:t>mailys.mouysset@inserm.fr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05 62 74 45 28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3474871541"/>
                  </a:ext>
                </a:extLst>
              </a:tr>
              <a:tr h="192537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C equipes Joffre/Van Meerwijk et Gaudenzio + services communs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OFFER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Géraldine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2"/>
                        </a:rPr>
                        <a:t>geraldine.offer@inserm.fr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05 61 15 84 24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127946439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A 1er étage équipe Guerder/Fazilleau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PERALS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Corine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13"/>
                        </a:rPr>
                        <a:t>corine.perals@inserm.fr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05 62 74 83 73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745467998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F 2ème étage plateau immunomonitoring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ROUMIEU MOUREZ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Raphaelle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4"/>
                        </a:rPr>
                        <a:t>raphaelle.romieu-mourez@inserm.fr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06 3726 94 24 par sms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477085358"/>
                  </a:ext>
                </a:extLst>
              </a:tr>
              <a:tr h="101082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F 1er étage équipe Lesourne/Dupré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ROUQUIE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Nelly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u="sng" strike="noStrike">
                          <a:effectLst/>
                          <a:hlinkClick r:id="rId15"/>
                        </a:rPr>
                        <a:t>nelly.rouquie@inserm.fr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05 62 74 45 41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956544117"/>
                  </a:ext>
                </a:extLst>
              </a:tr>
              <a:tr h="582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 dirty="0">
                          <a:effectLst/>
                        </a:rPr>
                        <a:t>U1297 I2MC UT3/Inserm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CHU Rangueil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Batiment routine - Batiment L3- Batimnent L4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1 avenue du Pr Jean Pouilhès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BP 84225</a:t>
                      </a:r>
                      <a:br>
                        <a:rPr lang="fr-FR" sz="600" u="none" strike="noStrike">
                          <a:effectLst/>
                        </a:rPr>
                      </a:br>
                      <a:r>
                        <a:rPr lang="fr-FR" sz="600" u="none" strike="noStrike">
                          <a:effectLst/>
                        </a:rPr>
                        <a:t>31432 Toulouse cedex 4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DIETTE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Magali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</a:rPr>
                        <a:t>magali.diette@inserm.fr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05 31 22 41 57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545875566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AURIOL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Pauline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6"/>
                        </a:rPr>
                        <a:t>pauline.auriol@inserm.fr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07 51 66 99 37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4189735733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2eme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BENAOUDI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Sabrina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17"/>
                        </a:rPr>
                        <a:t>sabrina.benaouadi@inserm.fr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05 61 32 56 02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572403582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L4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BESSEDE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Pauline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18"/>
                        </a:rPr>
                        <a:t>pauline.bessede@inserm,fr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05 61 32 56 40 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752542724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RdC Haut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CASSANT-SOURDY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u="none" strike="noStrike">
                          <a:effectLst/>
                        </a:rPr>
                        <a:t>Stéphanie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</a:rPr>
                        <a:t>stephanie.cassant-sourdy@inserm.fr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05 61 32 56 25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540355817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CHICANNE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Gaëtan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19"/>
                        </a:rPr>
                        <a:t>gaetan.chicanne@inserm.fr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05 31 22 41 43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678897876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L4 1er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COMBES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Guillaume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0"/>
                        </a:rPr>
                        <a:t>guillaume.combes@inserm.fr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05 31 22 40 85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816400877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2ème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plateaux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GEOFFRE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Nancy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1"/>
                        </a:rPr>
                        <a:t>nancy.geoffre@inserm.fr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05 31 22 41 54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641629582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sous sol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LE FAOUDER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Pauline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2"/>
                        </a:rPr>
                        <a:t>pauline.le-faouder@inserm.fr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05 31 22 41 54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4000925284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RdC Bas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LUCAS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Alexandre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3"/>
                        </a:rPr>
                        <a:t>Alexandre.lucas@inserm.fr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05 61 32 56 09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800591295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sous sol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MARQUES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Marie-Adeline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4"/>
                        </a:rPr>
                        <a:t>marie.marques@inserm.fr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05 61 32 56 27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3940448368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3ème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MAZARS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Anne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</a:rPr>
                        <a:t>anne.mazars@inserm.fr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05 31 22 40 72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586455764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RdC (étage complet)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PATALUCH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Nicolas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5"/>
                        </a:rPr>
                        <a:t>nicolas.pataluch@inserm.fr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05 31 22 40 74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892689062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L4 1er 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PUJOL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Françoise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26"/>
                        </a:rPr>
                        <a:t>francoise.pujol@inserm.fr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05 31 22 41 02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405439376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L4 1er étage (sauf radioactivité et animaux)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QUARANTA NICAISE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Muriel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7"/>
                        </a:rPr>
                        <a:t>muriel.quaranta-nicaise@inserm.fr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06 71 76 00 20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108553846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L4 RdC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SEGURA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Christéle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8"/>
                        </a:rPr>
                        <a:t>christele.segura@inserm.fr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05 61 32 56 10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2809269710"/>
                  </a:ext>
                </a:extLst>
              </a:tr>
              <a:tr h="96269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L3 4ème étage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SUDRE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Xavier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500" u="sng" strike="noStrike">
                          <a:effectLst/>
                          <a:hlinkClick r:id="rId29"/>
                        </a:rPr>
                        <a:t>xavier.sudre@inserm.fr</a:t>
                      </a:r>
                      <a:endParaRPr lang="fr-FR" sz="5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>
                          <a:effectLst/>
                        </a:rPr>
                        <a:t>05 61 32 56 17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944005008"/>
                  </a:ext>
                </a:extLst>
              </a:tr>
              <a:tr h="101082"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Bât. Routine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 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ZAKAROFF</a:t>
                      </a:r>
                      <a:endParaRPr lang="fr-FR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none" strike="noStrike">
                          <a:effectLst/>
                        </a:rPr>
                        <a:t>Alexia</a:t>
                      </a:r>
                      <a:endParaRPr lang="fr-FR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600" u="sng" strike="noStrike">
                          <a:effectLst/>
                          <a:hlinkClick r:id="rId30"/>
                        </a:rPr>
                        <a:t>alexia.zakaroff@inserm.fr</a:t>
                      </a:r>
                      <a:endParaRPr lang="fr-FR" sz="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05 31 22 41 61</a:t>
                      </a:r>
                      <a:endParaRPr lang="fr-FR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813" marR="4813" marT="4813" marB="0" anchor="ctr"/>
                </a:tc>
                <a:extLst>
                  <a:ext uri="{0D108BD9-81ED-4DB2-BD59-A6C34878D82A}">
                    <a16:rowId xmlns:a16="http://schemas.microsoft.com/office/drawing/2014/main" val="734496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4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846513" y="2"/>
            <a:ext cx="10515600" cy="71352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2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2800" dirty="0" smtClean="0"/>
              <a:t>Coordonnées des correspondants pour la DR Occitanie Pyrénées</a:t>
            </a:r>
            <a:br>
              <a:rPr lang="fr-FR" sz="2800" dirty="0" smtClean="0"/>
            </a:br>
            <a:r>
              <a:rPr lang="fr-FR" sz="1600" i="1" dirty="0" smtClean="0"/>
              <a:t>Chargé(e)s et assistant(e)s de prévention </a:t>
            </a:r>
            <a:endParaRPr lang="fr-FR" sz="1600" i="1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542835"/>
              </p:ext>
            </p:extLst>
          </p:nvPr>
        </p:nvGraphicFramePr>
        <p:xfrm>
          <a:off x="1019428" y="1059961"/>
          <a:ext cx="10169770" cy="50887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9630">
                  <a:extLst>
                    <a:ext uri="{9D8B030D-6E8A-4147-A177-3AD203B41FA5}">
                      <a16:colId xmlns:a16="http://schemas.microsoft.com/office/drawing/2014/main" val="4282625750"/>
                    </a:ext>
                  </a:extLst>
                </a:gridCol>
                <a:gridCol w="1641232">
                  <a:extLst>
                    <a:ext uri="{9D8B030D-6E8A-4147-A177-3AD203B41FA5}">
                      <a16:colId xmlns:a16="http://schemas.microsoft.com/office/drawing/2014/main" val="18914434"/>
                    </a:ext>
                  </a:extLst>
                </a:gridCol>
                <a:gridCol w="1289538">
                  <a:extLst>
                    <a:ext uri="{9D8B030D-6E8A-4147-A177-3AD203B41FA5}">
                      <a16:colId xmlns:a16="http://schemas.microsoft.com/office/drawing/2014/main" val="482554859"/>
                    </a:ext>
                  </a:extLst>
                </a:gridCol>
                <a:gridCol w="1172308">
                  <a:extLst>
                    <a:ext uri="{9D8B030D-6E8A-4147-A177-3AD203B41FA5}">
                      <a16:colId xmlns:a16="http://schemas.microsoft.com/office/drawing/2014/main" val="916395526"/>
                    </a:ext>
                  </a:extLst>
                </a:gridCol>
                <a:gridCol w="2120811">
                  <a:extLst>
                    <a:ext uri="{9D8B030D-6E8A-4147-A177-3AD203B41FA5}">
                      <a16:colId xmlns:a16="http://schemas.microsoft.com/office/drawing/2014/main" val="4225844887"/>
                    </a:ext>
                  </a:extLst>
                </a:gridCol>
                <a:gridCol w="1236251">
                  <a:extLst>
                    <a:ext uri="{9D8B030D-6E8A-4147-A177-3AD203B41FA5}">
                      <a16:colId xmlns:a16="http://schemas.microsoft.com/office/drawing/2014/main" val="2715174101"/>
                    </a:ext>
                  </a:extLst>
                </a:gridCol>
              </a:tblGrid>
              <a:tr h="27402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Unité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Adresse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Prénom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Email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600" u="none" strike="noStrike" dirty="0">
                          <a:effectLst/>
                        </a:rPr>
                        <a:t>Tél</a:t>
                      </a:r>
                      <a:endParaRPr lang="fr-FR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73" marR="4773" marT="4773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1422209"/>
                  </a:ext>
                </a:extLst>
              </a:tr>
              <a:tr h="27402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 dirty="0">
                          <a:effectLst/>
                        </a:rPr>
                        <a:t>U1220 IRSD UT3/Inserm/</a:t>
                      </a:r>
                      <a:r>
                        <a:rPr lang="fr-FR" sz="400" u="none" strike="noStrike" dirty="0" err="1">
                          <a:effectLst/>
                        </a:rPr>
                        <a:t>Inrae</a:t>
                      </a:r>
                      <a:r>
                        <a:rPr lang="fr-FR" sz="400" u="none" strike="noStrike" dirty="0">
                          <a:effectLst/>
                        </a:rPr>
                        <a:t>/</a:t>
                      </a:r>
                      <a:r>
                        <a:rPr lang="fr-FR" sz="400" u="none" strike="noStrike" dirty="0" err="1">
                          <a:effectLst/>
                        </a:rPr>
                        <a:t>Envt</a:t>
                      </a:r>
                      <a:endParaRPr lang="fr-FR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Purpan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Batiment A - Batiment B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Place du Docteur Baylac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31024 Toulouse Cedex 3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 dirty="0">
                          <a:effectLst/>
                        </a:rPr>
                        <a:t>WATRIN</a:t>
                      </a:r>
                      <a:endParaRPr lang="fr-FR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Claude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2"/>
                        </a:rPr>
                        <a:t>claude.watrin@inserm.fr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06 / 06 03 31 69 22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664210349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B 5ème étage équipe MPR/LK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BESSON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Céline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sng" strike="noStrike">
                          <a:effectLst/>
                          <a:hlinkClick r:id="rId3"/>
                        </a:rPr>
                        <a:t>celine.besson@inserm.fr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05 62 74 45 07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3079738248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B 3ème étage équipe G. Dietrich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BLANPIED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Catherine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sng" strike="noStrike">
                          <a:effectLst/>
                          <a:hlinkClick r:id="rId4"/>
                        </a:rPr>
                        <a:t>catherine.blanpied@inserm.fr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05 62 74 45 02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612015833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Pavillon Lefebvre 1er étage equipe 5 L. Kautz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DESQUESNES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Aurore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sng" strike="noStrike">
                          <a:effectLst/>
                        </a:rPr>
                        <a:t>aurore.desquesnes@inserm.fr</a:t>
                      </a:r>
                      <a:endParaRPr lang="fr-FR" sz="4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05 62 74 61 38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55282824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B 5ème étage équipe N. Vergnolle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EDIR-KRIBI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Anissa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sng" strike="noStrike">
                          <a:effectLst/>
                        </a:rPr>
                        <a:t>anissa.edir@inserm.fr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05 62 74 45 23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2270649481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B 3ème étage équipe E. Oswald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PENARY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Marie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sng" strike="noStrike">
                          <a:effectLst/>
                          <a:hlinkClick r:id="rId5"/>
                        </a:rPr>
                        <a:t>marie.penary@inserm.fr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05 62 74 45 10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118313601"/>
                  </a:ext>
                </a:extLst>
              </a:tr>
              <a:tr h="70270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B 1er étage plateforme oragnoïde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SAGNAT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David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sng" strike="noStrike">
                          <a:effectLst/>
                          <a:hlinkClick r:id="rId6"/>
                        </a:rPr>
                        <a:t>david.sagnat@inserm.fr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05 62 74 45 60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3961083277"/>
                  </a:ext>
                </a:extLst>
              </a:tr>
              <a:tr h="14043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Pavillon Lefebvre 1er étage equipe 6: A Ferrand et F Barreau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MENARD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Sandrine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300" u="sng" strike="noStrike">
                          <a:effectLst/>
                          <a:hlinkClick r:id="rId7"/>
                        </a:rPr>
                        <a:t>sandrine.menard@inserm.fr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05.62.74.45.42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3443195838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 dirty="0">
                          <a:effectLst/>
                        </a:rPr>
                        <a:t>US006 CREFRE</a:t>
                      </a:r>
                      <a:br>
                        <a:rPr lang="fr-FR" sz="400" u="none" strike="noStrike" dirty="0">
                          <a:effectLst/>
                        </a:rPr>
                      </a:br>
                      <a:r>
                        <a:rPr lang="fr-FR" sz="400" u="none" strike="noStrike" dirty="0">
                          <a:effectLst/>
                        </a:rPr>
                        <a:t>UT3/Inserm/ENVT</a:t>
                      </a:r>
                      <a:endParaRPr lang="fr-FR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Site Inserm Oncopole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2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31100 Toulouse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718258176"/>
                  </a:ext>
                </a:extLst>
              </a:tr>
              <a:tr h="337649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Purpan  Bât. B ème 2</a:t>
                      </a:r>
                      <a:r>
                        <a:rPr lang="fr-FR" sz="400" u="none" strike="noStrike" baseline="30000">
                          <a:effectLst/>
                        </a:rPr>
                        <a:t>ème</a:t>
                      </a:r>
                      <a:r>
                        <a:rPr lang="fr-FR" sz="400" u="none" strike="noStrike">
                          <a:effectLst/>
                        </a:rPr>
                        <a:t> étage - Zootechnie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Purpan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Pavillon Lefebvre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Place du Dr Baylac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31024 Toulouse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BALOUZAT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Rachel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8"/>
                        </a:rPr>
                        <a:t>rachel.balouzat@inserm.fr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05 62 74 45 31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3467947558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Oncopole - Service de zootechnie expérimentale 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CREFRE-Oncopole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2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31037 Toulouse Cedex 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BAUDELIN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Cédric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9"/>
                        </a:rPr>
                        <a:t>cedric.baudelin@inserm.fr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05 82 74 16 78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496506102"/>
                  </a:ext>
                </a:extLst>
              </a:tr>
              <a:tr h="4110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Rangueil Bât. L5 - Service phénotypage et de la microchirurgie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Rangueil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Batiment L5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1, Avenue Jean Pouilhès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BP84225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31342 Toulouse cedex 4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CAMPAYO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Déborah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u="sng" strike="noStrike">
                          <a:effectLst/>
                          <a:hlinkClick r:id="rId10"/>
                        </a:rPr>
                        <a:t>deborah.campayo@inserm.fr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05 31 22 41 34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428517289"/>
                  </a:ext>
                </a:extLst>
              </a:tr>
              <a:tr h="3425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Purpan  Bât. B ème 2</a:t>
                      </a:r>
                      <a:r>
                        <a:rPr lang="fr-FR" sz="400" u="none" strike="noStrike" baseline="30000">
                          <a:effectLst/>
                        </a:rPr>
                        <a:t>ème</a:t>
                      </a:r>
                      <a:r>
                        <a:rPr lang="fr-FR" sz="400" u="none" strike="noStrike">
                          <a:effectLst/>
                        </a:rPr>
                        <a:t> étage - Zootechnie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Purpan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Pavillon Lefebvre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Place du Dr Baylac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31024 Toulouse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ECALARD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Romain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1"/>
                        </a:rPr>
                        <a:t>romain.ecalard@inserm.fr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4190835450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Oncopole - Service Production 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CREFRE-Oncopole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2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31037 Toulouse Cedex 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LULKA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Marie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2"/>
                        </a:rPr>
                        <a:t>marie.lulka@inserm.fr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05 82 74 16 81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05 82 74 17 42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308046704"/>
                  </a:ext>
                </a:extLst>
              </a:tr>
              <a:tr h="342526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Purpan Bât. F 1</a:t>
                      </a:r>
                      <a:r>
                        <a:rPr lang="fr-FR" sz="400" u="none" strike="noStrike" baseline="30000">
                          <a:effectLst/>
                        </a:rPr>
                        <a:t>er</a:t>
                      </a:r>
                      <a:r>
                        <a:rPr lang="fr-FR" sz="400" u="none" strike="noStrike">
                          <a:effectLst/>
                        </a:rPr>
                        <a:t> étgae- service d'histopathologie 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Purpan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Service d'histopathologie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Pavillon Lefebvre- Batiment F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Place du Dr Baylac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31024 Toulouse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MILIA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Samantha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3"/>
                        </a:rPr>
                        <a:t>samantha.milia@inserm.fr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05 31 54 79 20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05 31 54 79 21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719090948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Oncopole - ENI 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CREFRE-Oncopole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2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31037 Toulouse Cedex 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PESTOURIE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Carine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u="sng" strike="noStrike">
                          <a:effectLst/>
                          <a:hlinkClick r:id="rId14"/>
                        </a:rPr>
                        <a:t>carine.pestourie@inserm.fr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05 82 74 16 80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06 77 80 49 55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3785192239"/>
                  </a:ext>
                </a:extLst>
              </a:tr>
              <a:tr h="4144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Rangueil Bât. L5 - Zootechnie expérimentale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CHU Rangueil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Batiment L5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1, Avenue Jean Pouilhès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BP84225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31342 Toulouse cedex 4</a:t>
                      </a:r>
                      <a:br>
                        <a:rPr lang="fr-FR" sz="400" u="none" strike="noStrike">
                          <a:effectLst/>
                        </a:rPr>
                      </a:b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ROUSSEAU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Morgane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u="sng" strike="noStrike">
                          <a:effectLst/>
                          <a:hlinkClick r:id="rId15"/>
                        </a:rPr>
                        <a:t>morgane.rousseau@inserm.fr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05 61 32 30 75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 05 61 32 30 59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561904026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 dirty="0">
                          <a:effectLst/>
                        </a:rPr>
                        <a:t>U1301 RESTORE UMR5070</a:t>
                      </a:r>
                      <a:br>
                        <a:rPr lang="fr-FR" sz="400" u="none" strike="noStrike" dirty="0">
                          <a:effectLst/>
                        </a:rPr>
                      </a:br>
                      <a:r>
                        <a:rPr lang="fr-FR" sz="400" u="none" strike="noStrike" dirty="0">
                          <a:effectLst/>
                        </a:rPr>
                        <a:t>EFS/UT3/Inserm/CNRS/ENVT</a:t>
                      </a:r>
                      <a:endParaRPr lang="fr-FR" sz="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400" u="none" strike="noStrike">
                          <a:effectLst/>
                        </a:rPr>
                        <a:t>Batiment INCERE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4bis,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31100 Toulouse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</a:rPr>
                        <a:t> 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 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622033574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INCERE RdC et R+1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Batiment INCERE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4bis,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31100 Toulouse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ANDRE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Mireille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6"/>
                        </a:rPr>
                        <a:t>mireille.andre@inserm.fr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05 34 60 95 17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995038969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L1 Rangueil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Bâtiment L1 – CHU Rangueil – 1 Avenue Jean Poulhès 31432 Toulouse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BERTRAND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Bénédicte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7"/>
                        </a:rPr>
                        <a:t>benedicte.bertrand1@univ-tlse3.fr</a:t>
                      </a:r>
                      <a:br>
                        <a:rPr lang="fr-FR" sz="400" u="sng" strike="noStrike">
                          <a:effectLst/>
                          <a:hlinkClick r:id="rId17"/>
                        </a:rPr>
                      </a:br>
                      <a:r>
                        <a:rPr lang="fr-FR" sz="400" u="sng" strike="noStrike">
                          <a:effectLst/>
                          <a:hlinkClick r:id="rId17"/>
                        </a:rPr>
                        <a:t>benedicte.bertrand@inserm.fr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05 34 60 95 06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2808036752"/>
                  </a:ext>
                </a:extLst>
              </a:tr>
              <a:tr h="205515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Bât. INCERE RdC et R+1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Batiment INCERE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4bis, avenue Hubert Curien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31100 Toulouse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NEVOIT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Caroline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8"/>
                        </a:rPr>
                        <a:t>caroline.nevoit@inserm.fr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05 34 60 95 01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069202567"/>
                  </a:ext>
                </a:extLst>
              </a:tr>
              <a:tr h="208941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Faculté dentaire / L1 Rangueil / INCERE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Faculté de Charirurgie Dentaire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 chemindes Maraîchers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31400 Toulouse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TOURON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Rémy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sng" strike="noStrike">
                          <a:effectLst/>
                          <a:hlinkClick r:id="rId19"/>
                        </a:rPr>
                        <a:t>remy.touron@inserm.fr</a:t>
                      </a:r>
                      <a:endParaRPr lang="fr-FR" sz="4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>
                          <a:effectLst/>
                        </a:rPr>
                        <a:t>06 16 16 45 95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2952650474"/>
                  </a:ext>
                </a:extLst>
              </a:tr>
              <a:tr h="277446"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 dirty="0">
                          <a:effectLst/>
                        </a:rPr>
                        <a:t>CIC U1436</a:t>
                      </a:r>
                      <a:endParaRPr lang="fr-FR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400" u="none" strike="noStrike">
                          <a:effectLst/>
                        </a:rPr>
                        <a:t>Hôpital Pierre Paul Riquet, PURPAN Hall D – 2ième étage </a:t>
                      </a:r>
                      <a:br>
                        <a:rPr lang="fr-FR" sz="400" u="none" strike="noStrike">
                          <a:effectLst/>
                        </a:rPr>
                      </a:br>
                      <a:r>
                        <a:rPr lang="fr-FR" sz="400" u="none" strike="noStrike">
                          <a:effectLst/>
                        </a:rPr>
                        <a:t>Place du Dr Baylac - TSA 40031 - 31059 Toulouse cedex 9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MORENO</a:t>
                      </a:r>
                      <a:endParaRPr lang="fr-FR" sz="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400" u="none" strike="noStrike">
                          <a:effectLst/>
                        </a:rPr>
                        <a:t>Martine</a:t>
                      </a:r>
                      <a:endParaRPr lang="fr-FR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300" u="sng" strike="noStrike">
                          <a:effectLst/>
                          <a:hlinkClick r:id="rId20"/>
                        </a:rPr>
                        <a:t>moreno.mart@chu-toulouse.fr</a:t>
                      </a:r>
                      <a:endParaRPr lang="fr-FR" sz="300" b="0" i="0" u="sng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124" marR="3124" marT="31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400" u="none" strike="noStrike" dirty="0">
                          <a:effectLst/>
                        </a:rPr>
                        <a:t>05 61 77 91 53</a:t>
                      </a:r>
                      <a:endParaRPr lang="fr-FR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124" marR="3124" marT="3124" marB="0" anchor="ctr"/>
                </a:tc>
                <a:extLst>
                  <a:ext uri="{0D108BD9-81ED-4DB2-BD59-A6C34878D82A}">
                    <a16:rowId xmlns:a16="http://schemas.microsoft.com/office/drawing/2014/main" val="1376859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74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1493</TotalTime>
  <Words>1775</Words>
  <Application>Microsoft Office PowerPoint</Application>
  <PresentationFormat>Grand écran</PresentationFormat>
  <Paragraphs>545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Adresse des unités de la DR Occitanie Pyrénées</vt:lpstr>
      <vt:lpstr>Coordonnées des correspondants pour la DR Occitanie Pyrénées Chargé(e)s et assistant(e)s de prévention 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Annabel Le Lidec</dc:creator>
  <cp:lastModifiedBy>Estelle POIVRET</cp:lastModifiedBy>
  <cp:revision>44</cp:revision>
  <dcterms:created xsi:type="dcterms:W3CDTF">2018-05-12T17:07:03Z</dcterms:created>
  <dcterms:modified xsi:type="dcterms:W3CDTF">2025-10-29T09:55:46Z</dcterms:modified>
</cp:coreProperties>
</file>